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lko tytuł"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600"/>
              <a:buFont typeface="Calibri"/>
              <a:buNone/>
            </a:pPr>
            <a:r>
              <a:rPr lang="pl-PL" sz="6600">
                <a:latin typeface="Calibri"/>
                <a:ea typeface="Calibri"/>
                <a:cs typeface="Calibri"/>
                <a:sym typeface="Calibri"/>
              </a:rPr>
              <a:t>Marcin Postuła (my father)</a:t>
            </a:r>
            <a:endParaRPr sz="6600"/>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600"/>
              <a:buNone/>
            </a:pPr>
            <a:r>
              <a:rPr lang="pl-PL" sz="1600"/>
              <a:t>By  his son Filip 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pl-PL"/>
              <a:t>HE WAS BORN</a:t>
            </a:r>
            <a:endParaRPr/>
          </a:p>
        </p:txBody>
      </p:sp>
      <p:sp>
        <p:nvSpPr>
          <p:cNvPr id="91" name="Google Shape;9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pl-PL" sz="1800">
                <a:latin typeface="Calibri"/>
                <a:ea typeface="Calibri"/>
                <a:cs typeface="Calibri"/>
                <a:sym typeface="Calibri"/>
              </a:rPr>
              <a:t>He was born on November 5, 1974 in Iłża - a beautiful, small town in the south of Masovia. His parents,Jacek and Teodora, had a farm. Dad has two siblings, brother Leszek and sister Maria.</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5400"/>
              <a:buFont typeface="Calibri"/>
              <a:buNone/>
            </a:pPr>
            <a:r>
              <a:rPr lang="pl-PL" sz="5400">
                <a:latin typeface="Calibri"/>
                <a:ea typeface="Calibri"/>
                <a:cs typeface="Calibri"/>
                <a:sym typeface="Calibri"/>
              </a:rPr>
              <a:t>HIS EDUCATION</a:t>
            </a:r>
            <a:br>
              <a:rPr lang="pl-PL" sz="1620">
                <a:latin typeface="Calibri"/>
                <a:ea typeface="Calibri"/>
                <a:cs typeface="Calibri"/>
                <a:sym typeface="Calibri"/>
              </a:rPr>
            </a:br>
            <a:endParaRPr sz="3959"/>
          </a:p>
        </p:txBody>
      </p:sp>
      <p:sp>
        <p:nvSpPr>
          <p:cNvPr id="97" name="Google Shape;9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800"/>
              <a:buChar char="•"/>
            </a:pPr>
            <a:r>
              <a:rPr lang="pl-PL" sz="1800">
                <a:latin typeface="Calibri"/>
                <a:ea typeface="Calibri"/>
                <a:cs typeface="Calibri"/>
                <a:sym typeface="Calibri"/>
              </a:rPr>
              <a:t>Marcin started his education in the local kindergarten and later he finished primary school and general secondary school in Iłża. He finished from law and management studies. He studied at several universities, including in Radom, Lublin and Warsaw.</a:t>
            </a:r>
            <a:endParaRPr/>
          </a:p>
          <a:p>
            <a:pPr indent="0" lvl="0" marL="0" rtl="0" algn="l">
              <a:lnSpc>
                <a:spcPct val="90000"/>
              </a:lnSpc>
              <a:spcBef>
                <a:spcPts val="1000"/>
              </a:spcBef>
              <a:spcAft>
                <a:spcPts val="0"/>
              </a:spcAft>
              <a:buClr>
                <a:schemeClr val="dk1"/>
              </a:buClr>
              <a:buSzPts val="1800"/>
              <a:buNone/>
            </a:pPr>
            <a:r>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6600"/>
              <a:buFont typeface="Calibri"/>
              <a:buNone/>
            </a:pPr>
            <a:r>
              <a:rPr lang="pl-PL" sz="6600">
                <a:latin typeface="Calibri"/>
                <a:ea typeface="Calibri"/>
                <a:cs typeface="Calibri"/>
                <a:sym typeface="Calibri"/>
              </a:rPr>
              <a:t>HE MOVED</a:t>
            </a:r>
            <a:br>
              <a:rPr lang="pl-PL" sz="6600">
                <a:latin typeface="Calibri"/>
                <a:ea typeface="Calibri"/>
                <a:cs typeface="Calibri"/>
                <a:sym typeface="Calibri"/>
              </a:rPr>
            </a:br>
            <a:endParaRPr sz="6600"/>
          </a:p>
        </p:txBody>
      </p:sp>
      <p:sp>
        <p:nvSpPr>
          <p:cNvPr id="103" name="Google Shape;10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800"/>
              <a:buChar char="•"/>
            </a:pPr>
            <a:r>
              <a:rPr lang="pl-PL" sz="1800">
                <a:latin typeface="Calibri"/>
                <a:ea typeface="Calibri"/>
                <a:cs typeface="Calibri"/>
                <a:sym typeface="Calibri"/>
              </a:rPr>
              <a:t>In 2000, he moved permanently to Warsaw and started working in a law firm.</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pl-PL">
                <a:latin typeface="Calibri"/>
                <a:ea typeface="Calibri"/>
                <a:cs typeface="Calibri"/>
                <a:sym typeface="Calibri"/>
              </a:rPr>
              <a:t>MARCIN MARRIED</a:t>
            </a:r>
            <a:endParaRPr/>
          </a:p>
        </p:txBody>
      </p:sp>
      <p:sp>
        <p:nvSpPr>
          <p:cNvPr id="109" name="Google Shape;109;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800"/>
              <a:buChar char="•"/>
            </a:pPr>
            <a:r>
              <a:rPr lang="pl-PL" sz="1800">
                <a:latin typeface="Calibri"/>
                <a:ea typeface="Calibri"/>
                <a:cs typeface="Calibri"/>
                <a:sym typeface="Calibri"/>
              </a:rPr>
              <a:t>In 2003, my father married my mother Monika, with whom he has two children, Julia and me.We have one amazing dog.</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800"/>
              <a:buFont typeface="Calibri"/>
              <a:buNone/>
            </a:pPr>
            <a:r>
              <a:rPr lang="pl-PL" sz="4800">
                <a:latin typeface="Calibri"/>
                <a:ea typeface="Calibri"/>
                <a:cs typeface="Calibri"/>
                <a:sym typeface="Calibri"/>
              </a:rPr>
              <a:t>DEVELOPMENT JOB</a:t>
            </a:r>
            <a:endParaRPr sz="4800"/>
          </a:p>
        </p:txBody>
      </p:sp>
      <p:sp>
        <p:nvSpPr>
          <p:cNvPr id="115" name="Google Shape;115;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pl-PL" sz="1800">
                <a:latin typeface="Calibri"/>
                <a:ea typeface="Calibri"/>
                <a:cs typeface="Calibri"/>
                <a:sym typeface="Calibri"/>
              </a:rPr>
              <a:t>Since 2003, he has been working in the development industry and is involved in construction. </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5400"/>
              <a:buFont typeface="Calibri"/>
              <a:buNone/>
            </a:pPr>
            <a:r>
              <a:rPr lang="pl-PL" sz="5400">
                <a:latin typeface="Calibri"/>
                <a:ea typeface="Calibri"/>
                <a:cs typeface="Calibri"/>
                <a:sym typeface="Calibri"/>
              </a:rPr>
              <a:t>MY DAD NOW</a:t>
            </a:r>
            <a:endParaRPr sz="5400"/>
          </a:p>
        </p:txBody>
      </p:sp>
      <p:sp>
        <p:nvSpPr>
          <p:cNvPr id="121" name="Google Shape;12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800"/>
              <a:buChar char="•"/>
            </a:pPr>
            <a:r>
              <a:rPr lang="pl-PL" sz="1800">
                <a:latin typeface="Calibri"/>
                <a:ea typeface="Calibri"/>
                <a:cs typeface="Calibri"/>
                <a:sym typeface="Calibri"/>
              </a:rPr>
              <a:t>Currently, my dad is a director in one of the large apartment building companies all over Poland. Dad likes his job and sometimes goes on a business trip. When he comes back, he tells me about his job and other cities. Last year we managed to go away together. We spent a week in Wrocław, dad went to work and we visited the city.</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800"/>
              <a:buFont typeface="Calibri"/>
              <a:buNone/>
            </a:pPr>
            <a:r>
              <a:rPr lang="pl-PL" sz="4800">
                <a:latin typeface="Calibri"/>
                <a:ea typeface="Calibri"/>
                <a:cs typeface="Calibri"/>
                <a:sym typeface="Calibri"/>
              </a:rPr>
              <a:t>THE ACTIVE MAN</a:t>
            </a:r>
            <a:endParaRPr sz="4800"/>
          </a:p>
        </p:txBody>
      </p:sp>
      <p:sp>
        <p:nvSpPr>
          <p:cNvPr id="127" name="Google Shape;127;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pl-PL" sz="1800">
                <a:latin typeface="Calibri"/>
                <a:ea typeface="Calibri"/>
                <a:cs typeface="Calibri"/>
                <a:sym typeface="Calibri"/>
              </a:rPr>
              <a:t> </a:t>
            </a:r>
            <a:endParaRPr/>
          </a:p>
          <a:p>
            <a:pPr indent="0" lvl="0" marL="0" rtl="0" algn="l">
              <a:lnSpc>
                <a:spcPct val="90000"/>
              </a:lnSpc>
              <a:spcBef>
                <a:spcPts val="1000"/>
              </a:spcBef>
              <a:spcAft>
                <a:spcPts val="0"/>
              </a:spcAft>
              <a:buClr>
                <a:schemeClr val="dk1"/>
              </a:buClr>
              <a:buSzPts val="1800"/>
              <a:buNone/>
            </a:pPr>
            <a:r>
              <a:rPr lang="pl-PL" sz="1800">
                <a:latin typeface="Calibri"/>
                <a:ea typeface="Calibri"/>
                <a:cs typeface="Calibri"/>
                <a:sym typeface="Calibri"/>
              </a:rPr>
              <a:t>Dad is an active man, he likes to travel with us and does sports, especially skiing.</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pl-PL"/>
              <a:t>My dad in the suit  in the work</a:t>
            </a:r>
            <a:endParaRPr/>
          </a:p>
        </p:txBody>
      </p:sp>
      <p:pic>
        <p:nvPicPr>
          <p:cNvPr descr="Marcin Postuła" id="133" name="Google Shape;133;p21"/>
          <p:cNvPicPr preferRelativeResize="0"/>
          <p:nvPr>
            <p:ph idx="1" type="body"/>
          </p:nvPr>
        </p:nvPicPr>
        <p:blipFill rotWithShape="1">
          <a:blip r:embed="rId3">
            <a:alphaModFix/>
          </a:blip>
          <a:srcRect b="0" l="0" r="0" t="0"/>
          <a:stretch/>
        </p:blipFill>
        <p:spPr>
          <a:xfrm>
            <a:off x="5143500" y="3048794"/>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